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61" r:id="rId4"/>
    <p:sldId id="262" r:id="rId5"/>
    <p:sldId id="259" r:id="rId6"/>
    <p:sldId id="263" r:id="rId7"/>
    <p:sldId id="264" r:id="rId8"/>
    <p:sldId id="265" r:id="rId9"/>
    <p:sldId id="266" r:id="rId10"/>
    <p:sldId id="267" r:id="rId11"/>
    <p:sldId id="268" r:id="rId12"/>
    <p:sldId id="256" r:id="rId13"/>
    <p:sldId id="269" r:id="rId14"/>
    <p:sldId id="270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943870-4F94-4AFB-949E-FC1CD99544AD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D5F5F-CA93-4E9C-BAE7-67010A7758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3275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D5F5F-CA93-4E9C-BAE7-67010A77585C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055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38F558-58C5-45A0-A7A0-DA5CA8C4FB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06F4C5D-166C-41F1-BD70-CD9F4B7631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6A5FA75-D6CA-4F40-A2E1-ED7E7B879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6D859A9-B623-461A-8FF4-145DA2846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36FA7AF-1A81-4C92-A1BE-4DD8EF817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513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53BFC0-1798-44F1-92C8-B2C103272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1778B23-5326-4A77-9F32-27F1FF579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3B899BE-0C8F-4777-BEFD-642CF0EFA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C074CC-D350-4C0F-B680-473985466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C37142A-5EA6-4AAB-BB93-F154AE5B5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178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BB57B2F-493A-49FA-AA01-5E5436933C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25C0124-8346-4C78-B35F-412D8122D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B377C98-1981-4E19-B8EA-B72C2A94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F41F25-19BC-4731-87AC-0C7A99D23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E05CB67-B208-4806-A52A-E0D090D1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723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83E344-6E22-4EE8-942F-FDD7933E4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16C961-0F25-4D50-ACB2-BFF54568B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10028C-4203-4CB2-9780-F8F661866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EA37FC-B787-4972-9D23-9AA6D2359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138CDD-40FC-427D-9ED4-757678061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6104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2D484F-8416-4A31-A332-0599C27B8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35972C-F679-4F2D-AE5E-246043C4E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234CF5-41C7-44FC-9271-30AB7D98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B80E4C-E193-4DBC-BBCC-CA8A46318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4F0D8A3-94A6-46F2-8544-7262B2CA2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6287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28D3F7-D041-402E-B737-BE5B9E8C4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7D675EB-8B66-4606-9D12-FE38AD67B8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8CB8B02-5E29-45B7-853A-EF3B6EA07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323CCE3-FB04-49E8-9DE3-EA5337BEB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AE2C0C1-3B0D-4578-91A8-D81243DC5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7E3211-DB81-4625-B79F-389B3F145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1115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FA5E69-D5F8-4919-B817-E8CF79A15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44BDF41-BE7A-4198-B886-56A85F4CFF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1B121F8-B321-449C-8702-1969F71EF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B20A30-4631-4F1E-87BE-FEBB511910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6A00CE8-69F6-4BB6-872F-E82B3ED9D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4ACACD0-5BE8-41F1-BA55-0EFDB2790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3899C36-3EBF-4D86-83A4-6E7D8307A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20830C6-C93D-4CD3-9CCA-4117C5FAD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7586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0FC175-6667-433A-9685-B8F145F03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50B1C22-19EE-44D5-BAF5-2FEEC0F8C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E53791B-3AA4-46C7-86A2-F5601989C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3446BB5-3E64-47A8-B8AF-679993B17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5907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F8FF942-EAAD-46BD-91C0-3B324C9FF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1C8D417-263C-42FE-ACAA-769590266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05A5AAB-FEFF-42CA-852D-D79D8D47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7774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51DBD2-4C06-42B8-88CD-21BE12CD4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344A857-6CD6-4DDF-A260-B80873CDD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5BCE44E-E01B-473A-9D23-F3C288F55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CC113D3-A9BB-44D2-8908-1918B9434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E16C2BE-9B6E-412B-88BC-12BC72F92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728DE4-A657-461A-B406-A40C63AB5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525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720953-71A1-44D3-B7E7-55CC2B26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EED8E9D-03FB-4142-BE33-5176BF548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6E91E62-9EC4-4944-A651-E123FBBB3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8920F39-7017-4A03-9218-C13E6354D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A7AAE81-B906-416B-B785-617B0C44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9F2DFC-18AF-471E-8698-FA6C70882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6803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910756E-AFCC-4553-A258-C14DAAC47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7DD4EDF-AAD3-4F17-A325-D83FDD3CF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FDFB64-A993-4F44-B1AC-EE044ECE28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A4229-63F9-460D-B90A-A036CDD8A09F}" type="datetimeFigureOut">
              <a:rPr lang="zh-TW" altLang="en-US" smtClean="0"/>
              <a:t>2025/7/15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866C15-9347-47F9-AB02-A664CC0486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734649B-28A3-4CCC-BDA3-EE3EEDCEF6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AE398-AD6C-42A7-A5E4-BAF495AC90D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670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C49426-F3F8-480B-AD8C-E4CE59DD7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7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/>
              <a:t>溫度槍放射率測試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593F836D-18C0-4E14-9CB2-74442975E25F}"/>
              </a:ext>
            </a:extLst>
          </p:cNvPr>
          <p:cNvSpPr txBox="1">
            <a:spLocks/>
          </p:cNvSpPr>
          <p:nvPr/>
        </p:nvSpPr>
        <p:spPr>
          <a:xfrm>
            <a:off x="838200" y="342899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2400" dirty="0"/>
              <a:t>2025.6.23</a:t>
            </a:r>
            <a:r>
              <a:rPr lang="zh-TW" altLang="en-US" sz="2400" dirty="0"/>
              <a:t> 官孝澤</a:t>
            </a:r>
          </a:p>
        </p:txBody>
      </p:sp>
    </p:spTree>
    <p:extLst>
      <p:ext uri="{BB962C8B-B14F-4D97-AF65-F5344CB8AC3E}">
        <p14:creationId xmlns:p14="http://schemas.microsoft.com/office/powerpoint/2010/main" val="2469900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F09F58-E4DD-4FAB-8132-26714C836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A0A7474-9CD0-4BD0-A9DB-BEEE0D29A6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705601" cy="6858000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38818FD-B711-4359-9D49-43462FA80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339" y="0"/>
            <a:ext cx="5144661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A681E7A-412A-4FA5-83E9-7DCABBDA5F6B}"/>
              </a:ext>
            </a:extLst>
          </p:cNvPr>
          <p:cNvSpPr/>
          <p:nvPr/>
        </p:nvSpPr>
        <p:spPr>
          <a:xfrm>
            <a:off x="7047338" y="2596290"/>
            <a:ext cx="1563261" cy="10422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37378F8-E204-4B86-9CE4-2E36600BE475}"/>
              </a:ext>
            </a:extLst>
          </p:cNvPr>
          <p:cNvSpPr/>
          <p:nvPr/>
        </p:nvSpPr>
        <p:spPr>
          <a:xfrm>
            <a:off x="10234610" y="3844852"/>
            <a:ext cx="1404939" cy="10509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002597D-D5A2-41AE-A050-D0DC13111302}"/>
              </a:ext>
            </a:extLst>
          </p:cNvPr>
          <p:cNvSpPr/>
          <p:nvPr/>
        </p:nvSpPr>
        <p:spPr>
          <a:xfrm>
            <a:off x="266619" y="3638550"/>
            <a:ext cx="1143162" cy="132556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EF3963C-123B-49B9-9699-8F1CB411D8D1}"/>
              </a:ext>
            </a:extLst>
          </p:cNvPr>
          <p:cNvSpPr/>
          <p:nvPr/>
        </p:nvSpPr>
        <p:spPr>
          <a:xfrm>
            <a:off x="4519610" y="2712618"/>
            <a:ext cx="1576389" cy="13255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1405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799796-0B86-4C29-98F1-6B6E8EFEA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09427C9-B3C8-45D3-8A3F-31494705D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4A24ED4-6900-4626-959C-C63E12E527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E332D80-134A-4079-B83E-9248775C671F}"/>
              </a:ext>
            </a:extLst>
          </p:cNvPr>
          <p:cNvSpPr/>
          <p:nvPr/>
        </p:nvSpPr>
        <p:spPr>
          <a:xfrm>
            <a:off x="190500" y="3091590"/>
            <a:ext cx="1295400" cy="9470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A33BAFD-ED55-4A14-8752-BB2283686C2A}"/>
              </a:ext>
            </a:extLst>
          </p:cNvPr>
          <p:cNvSpPr/>
          <p:nvPr/>
        </p:nvSpPr>
        <p:spPr>
          <a:xfrm>
            <a:off x="4024310" y="2055812"/>
            <a:ext cx="1295399" cy="103577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4584C9-15B0-470F-BD98-84EE6B86C587}"/>
              </a:ext>
            </a:extLst>
          </p:cNvPr>
          <p:cNvSpPr/>
          <p:nvPr/>
        </p:nvSpPr>
        <p:spPr>
          <a:xfrm>
            <a:off x="6743700" y="3755594"/>
            <a:ext cx="1028700" cy="83545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E2E56E0-D2CD-4DD1-854F-152954406442}"/>
              </a:ext>
            </a:extLst>
          </p:cNvPr>
          <p:cNvSpPr/>
          <p:nvPr/>
        </p:nvSpPr>
        <p:spPr>
          <a:xfrm>
            <a:off x="9329892" y="2841562"/>
            <a:ext cx="1890558" cy="119703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0456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70FFB952-4102-4D85-BC94-6A4817461C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177645"/>
              </p:ext>
            </p:extLst>
          </p:nvPr>
        </p:nvGraphicFramePr>
        <p:xfrm>
          <a:off x="0" y="-2"/>
          <a:ext cx="12192000" cy="3774443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88116139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52541363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259980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22402046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44302149"/>
                    </a:ext>
                  </a:extLst>
                </a:gridCol>
              </a:tblGrid>
              <a:tr h="432550">
                <a:tc gridSpan="2"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待測物</a:t>
                      </a:r>
                      <a:r>
                        <a:rPr lang="en-US" altLang="zh-TW" dirty="0"/>
                        <a:t>/</a:t>
                      </a:r>
                      <a:r>
                        <a:rPr lang="zh-TW" altLang="en-US" dirty="0"/>
                        <a:t>測溫方式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Thermometer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熱顯影槍</a:t>
                      </a:r>
                      <a:r>
                        <a:rPr lang="en-US" altLang="zh-TW" dirty="0"/>
                        <a:t>/</a:t>
                      </a:r>
                      <a:r>
                        <a:rPr lang="zh-TW" altLang="en-US" dirty="0"/>
                        <a:t>放射率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Fluke </a:t>
                      </a:r>
                      <a:r>
                        <a:rPr lang="en-US" altLang="zh-TW" dirty="0" err="1"/>
                        <a:t>iSee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手機熱顯影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924835"/>
                  </a:ext>
                </a:extLst>
              </a:tr>
              <a:tr h="43255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設置</a:t>
                      </a:r>
                      <a:r>
                        <a:rPr lang="en-US" altLang="zh-TW" dirty="0"/>
                        <a:t>60。C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Bus</a:t>
                      </a:r>
                      <a:r>
                        <a:rPr lang="zh-TW" altLang="en-US" dirty="0"/>
                        <a:t>銅片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膠帶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52.3。C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52.3。C/0.95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7000420"/>
                  </a:ext>
                </a:extLst>
              </a:tr>
              <a:tr h="4325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PCB</a:t>
                      </a:r>
                      <a:r>
                        <a:rPr lang="zh-TW" altLang="en-US" dirty="0"/>
                        <a:t>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64.1。C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64.9。C/1.00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355550"/>
                  </a:ext>
                </a:extLst>
              </a:tr>
              <a:tr h="43255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設置</a:t>
                      </a:r>
                      <a:r>
                        <a:rPr lang="en-US" altLang="zh-TW" dirty="0"/>
                        <a:t>70。C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Bus</a:t>
                      </a:r>
                      <a:r>
                        <a:rPr lang="zh-TW" altLang="en-US" dirty="0"/>
                        <a:t>銅片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膠帶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68.5。C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68.5。C/0.95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68.5。C/0.95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488348"/>
                  </a:ext>
                </a:extLst>
              </a:tr>
              <a:tr h="7465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dirty="0"/>
                        <a:t>Bus</a:t>
                      </a:r>
                      <a:r>
                        <a:rPr lang="zh-TW" altLang="en-US" sz="1800" dirty="0"/>
                        <a:t>銅片</a:t>
                      </a:r>
                      <a:r>
                        <a:rPr lang="en-US" altLang="zh-TW" sz="1800" dirty="0"/>
                        <a:t>(</a:t>
                      </a:r>
                      <a:r>
                        <a:rPr lang="zh-TW" altLang="en-US" sz="1800" dirty="0"/>
                        <a:t>沒膠帶</a:t>
                      </a:r>
                      <a:r>
                        <a:rPr lang="en-US" altLang="zh-TW" sz="1800" dirty="0"/>
                        <a:t>)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62.0。C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62.1。C/0.13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61.9。C/0.13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839167"/>
                  </a:ext>
                </a:extLst>
              </a:tr>
              <a:tr h="43255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設置</a:t>
                      </a:r>
                      <a:r>
                        <a:rPr lang="en-US" altLang="zh-TW" dirty="0"/>
                        <a:t>90。C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Bus</a:t>
                      </a:r>
                      <a:r>
                        <a:rPr lang="zh-TW" altLang="en-US" dirty="0"/>
                        <a:t>銅片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膠帶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67.9。C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67.9。C/0.95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67.8。C/0.95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9239459"/>
                  </a:ext>
                </a:extLst>
              </a:tr>
              <a:tr h="432550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PCB</a:t>
                      </a:r>
                      <a:r>
                        <a:rPr lang="zh-TW" altLang="en-US" dirty="0"/>
                        <a:t>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68.4。C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68.5。C/1.00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68.5。C/1.0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7123"/>
                  </a:ext>
                </a:extLst>
              </a:tr>
              <a:tr h="432550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設置</a:t>
                      </a:r>
                      <a:r>
                        <a:rPr lang="en-US" altLang="zh-TW" dirty="0"/>
                        <a:t>150。C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Bus</a:t>
                      </a:r>
                      <a:r>
                        <a:rPr lang="zh-TW" altLang="en-US" dirty="0"/>
                        <a:t>銅片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膠帶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104.0。C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103.9。C/0.95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298429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919B567-7470-451A-956B-AA675F6AD6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292217"/>
              </p:ext>
            </p:extLst>
          </p:nvPr>
        </p:nvGraphicFramePr>
        <p:xfrm>
          <a:off x="0" y="3774441"/>
          <a:ext cx="12192000" cy="323596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88116139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52541363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259980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22402046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44302149"/>
                    </a:ext>
                  </a:extLst>
                </a:gridCol>
              </a:tblGrid>
              <a:tr h="455367">
                <a:tc gridSpan="2"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待測物</a:t>
                      </a:r>
                      <a:r>
                        <a:rPr lang="en-US" altLang="zh-TW" dirty="0"/>
                        <a:t>/</a:t>
                      </a:r>
                      <a:r>
                        <a:rPr lang="zh-TW" altLang="en-US" dirty="0"/>
                        <a:t>測溫方式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Thermometer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熱顯影槍</a:t>
                      </a:r>
                      <a:r>
                        <a:rPr lang="en-US" altLang="zh-TW" dirty="0"/>
                        <a:t>/</a:t>
                      </a:r>
                      <a:r>
                        <a:rPr lang="zh-TW" altLang="en-US" dirty="0"/>
                        <a:t>放射率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Fluke </a:t>
                      </a:r>
                      <a:r>
                        <a:rPr lang="en-US" altLang="zh-TW" dirty="0" err="1"/>
                        <a:t>iSee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手機熱顯影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924835"/>
                  </a:ext>
                </a:extLst>
              </a:tr>
              <a:tr h="70219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設置</a:t>
                      </a:r>
                      <a:r>
                        <a:rPr lang="en-US" altLang="zh-TW" dirty="0"/>
                        <a:t>70。C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/>
                        <a:t>HybridPACK</a:t>
                      </a:r>
                      <a:r>
                        <a:rPr lang="en-US" altLang="zh-TW" dirty="0"/>
                        <a:t> Drive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67.2。C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67.0。C/0.90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67.1。C/0.90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488348"/>
                  </a:ext>
                </a:extLst>
              </a:tr>
              <a:tr h="5736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小顆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65.5。C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839167"/>
                  </a:ext>
                </a:extLst>
              </a:tr>
              <a:tr h="401256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設置</a:t>
                      </a:r>
                      <a:r>
                        <a:rPr lang="en-US" altLang="zh-TW" dirty="0"/>
                        <a:t>80。C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76.5。C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76.6。C/1.00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76.5。C/1.00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1197007"/>
                  </a:ext>
                </a:extLst>
              </a:tr>
              <a:tr h="702198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設置</a:t>
                      </a:r>
                      <a:r>
                        <a:rPr lang="en-US" altLang="zh-TW" dirty="0"/>
                        <a:t>100。C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HybridPACK</a:t>
                      </a:r>
                      <a:r>
                        <a:rPr lang="en-US" altLang="zh-TW" dirty="0"/>
                        <a:t> Drive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83.5。C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83.6。C/0.90(</a:t>
                      </a:r>
                      <a:r>
                        <a:rPr lang="zh-TW" altLang="en-US" dirty="0"/>
                        <a:t>隔著矽膠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83.7。C/0.90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7196980"/>
                  </a:ext>
                </a:extLst>
              </a:tr>
              <a:tr h="4012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小顆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82.5。C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X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0520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09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B346A75-5121-4AD4-BBB9-C1AEDA6F56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50" y="0"/>
            <a:ext cx="9105900" cy="683096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D013E45-D177-4AB1-B983-6500F1A096C9}"/>
              </a:ext>
            </a:extLst>
          </p:cNvPr>
          <p:cNvSpPr/>
          <p:nvPr/>
        </p:nvSpPr>
        <p:spPr>
          <a:xfrm>
            <a:off x="5193437" y="3506680"/>
            <a:ext cx="292963" cy="36933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3E77C52-D124-49D4-AA69-1F3A9DEC9C22}"/>
              </a:ext>
            </a:extLst>
          </p:cNvPr>
          <p:cNvSpPr/>
          <p:nvPr/>
        </p:nvSpPr>
        <p:spPr>
          <a:xfrm>
            <a:off x="3857624" y="2379707"/>
            <a:ext cx="1195388" cy="90641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83821F6-7842-4E22-8AD7-06AB66AF52AA}"/>
              </a:ext>
            </a:extLst>
          </p:cNvPr>
          <p:cNvSpPr txBox="1"/>
          <p:nvPr/>
        </p:nvSpPr>
        <p:spPr>
          <a:xfrm>
            <a:off x="3517104" y="1963288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>
                <a:solidFill>
                  <a:srgbClr val="FF0000"/>
                </a:solidFill>
                <a:highlight>
                  <a:srgbClr val="FFFF00"/>
                </a:highlight>
              </a:rPr>
              <a:t>HybridPACK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 Drive</a:t>
            </a:r>
            <a:endParaRPr lang="zh-TW" altLang="en-US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69B08BF-2FE6-4EE8-B214-DE66E373D4C1}"/>
              </a:ext>
            </a:extLst>
          </p:cNvPr>
          <p:cNvSpPr txBox="1"/>
          <p:nvPr/>
        </p:nvSpPr>
        <p:spPr>
          <a:xfrm>
            <a:off x="5036249" y="3876012"/>
            <a:ext cx="764382" cy="37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小顆</a:t>
            </a:r>
          </a:p>
        </p:txBody>
      </p:sp>
    </p:spTree>
    <p:extLst>
      <p:ext uri="{BB962C8B-B14F-4D97-AF65-F5344CB8AC3E}">
        <p14:creationId xmlns:p14="http://schemas.microsoft.com/office/powerpoint/2010/main" val="2857186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E2AE42-5A47-47CF-A06C-697575C9B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結論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3D5603-AD70-49BE-AE45-C11EBC820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Bus</a:t>
            </a:r>
            <a:r>
              <a:rPr lang="zh-TW" altLang="en-US" dirty="0"/>
              <a:t>銅片貼上黃色隔熱膠帶的發射率為</a:t>
            </a:r>
            <a:r>
              <a:rPr lang="en-US" altLang="zh-TW" dirty="0"/>
              <a:t>0.95</a:t>
            </a:r>
          </a:p>
          <a:p>
            <a:r>
              <a:rPr lang="en-US" altLang="zh-TW" dirty="0"/>
              <a:t>Bus</a:t>
            </a:r>
            <a:r>
              <a:rPr lang="zh-TW" altLang="en-US" dirty="0"/>
              <a:t>銅片的發射率大約為</a:t>
            </a:r>
            <a:r>
              <a:rPr lang="en-US" altLang="zh-TW" dirty="0"/>
              <a:t>0.13</a:t>
            </a:r>
          </a:p>
          <a:p>
            <a:r>
              <a:rPr lang="en-US" altLang="zh-TW" dirty="0"/>
              <a:t>PCB</a:t>
            </a:r>
            <a:r>
              <a:rPr lang="zh-TW" altLang="en-US" dirty="0"/>
              <a:t>基板的發射率為</a:t>
            </a:r>
            <a:r>
              <a:rPr lang="en-US" altLang="zh-TW" dirty="0"/>
              <a:t>1.00</a:t>
            </a:r>
          </a:p>
          <a:p>
            <a:r>
              <a:rPr lang="en-US" altLang="zh-TW" dirty="0" err="1"/>
              <a:t>HybridPACK</a:t>
            </a:r>
            <a:r>
              <a:rPr lang="en-US" altLang="zh-TW" dirty="0"/>
              <a:t> Drive</a:t>
            </a:r>
            <a:r>
              <a:rPr lang="zh-TW" altLang="en-US" dirty="0"/>
              <a:t>隔著散熱矽膠的發射率為</a:t>
            </a:r>
            <a:r>
              <a:rPr lang="en-US" altLang="zh-TW" dirty="0"/>
              <a:t>0.90</a:t>
            </a:r>
          </a:p>
          <a:p>
            <a:r>
              <a:rPr lang="en-US" altLang="zh-TW" dirty="0"/>
              <a:t>IC</a:t>
            </a:r>
            <a:r>
              <a:rPr lang="zh-TW" altLang="en-US" dirty="0"/>
              <a:t>的發射率為</a:t>
            </a:r>
            <a:r>
              <a:rPr lang="en-US" altLang="zh-TW" dirty="0"/>
              <a:t>1.00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577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4BA66E-CB40-40EB-AA11-B2F34E2E0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儀器設備</a:t>
            </a:r>
            <a:r>
              <a:rPr lang="en-US" altLang="zh-TW" dirty="0"/>
              <a:t>	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6329BB-4BB9-4CAC-B208-EECFC6867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zh-TW" altLang="en-US" dirty="0"/>
              <a:t>加熱板一台</a:t>
            </a:r>
            <a:endParaRPr lang="en-US" altLang="zh-TW" dirty="0"/>
          </a:p>
          <a:p>
            <a:r>
              <a:rPr lang="en-US" altLang="zh-TW" dirty="0"/>
              <a:t>Thermometer</a:t>
            </a:r>
            <a:r>
              <a:rPr lang="zh-TW" altLang="en-US" dirty="0"/>
              <a:t>溫度計一台</a:t>
            </a:r>
            <a:endParaRPr lang="en-US" altLang="zh-TW" dirty="0"/>
          </a:p>
          <a:p>
            <a:r>
              <a:rPr lang="en-US" altLang="zh-TW" dirty="0"/>
              <a:t>Fluke </a:t>
            </a:r>
            <a:r>
              <a:rPr lang="en-US" altLang="zh-TW" dirty="0" err="1"/>
              <a:t>iSee</a:t>
            </a:r>
            <a:r>
              <a:rPr lang="zh-TW" altLang="en-US" dirty="0"/>
              <a:t>熱顯影一台</a:t>
            </a:r>
            <a:endParaRPr lang="en-US" altLang="zh-TW" dirty="0"/>
          </a:p>
          <a:p>
            <a:r>
              <a:rPr lang="en-US" altLang="zh-TW" dirty="0"/>
              <a:t>Thermal Imaging Camera T9-M</a:t>
            </a:r>
            <a:r>
              <a:rPr lang="zh-TW" altLang="en-US" dirty="0"/>
              <a:t>熱顯影一台</a:t>
            </a:r>
            <a:endParaRPr lang="en-US" altLang="zh-TW" dirty="0"/>
          </a:p>
          <a:p>
            <a:r>
              <a:rPr lang="en-US" altLang="zh-TW" dirty="0"/>
              <a:t>PCB</a:t>
            </a:r>
            <a:r>
              <a:rPr lang="zh-TW" altLang="en-US" dirty="0"/>
              <a:t>基板一片</a:t>
            </a:r>
            <a:endParaRPr lang="en-US" altLang="zh-TW" dirty="0"/>
          </a:p>
          <a:p>
            <a:r>
              <a:rPr lang="en-US" altLang="zh-TW" dirty="0"/>
              <a:t>Bus</a:t>
            </a:r>
            <a:r>
              <a:rPr lang="zh-TW" altLang="en-US" dirty="0"/>
              <a:t>銅片一片</a:t>
            </a:r>
            <a:endParaRPr lang="en-US" altLang="zh-TW" dirty="0"/>
          </a:p>
          <a:p>
            <a:r>
              <a:rPr lang="en-US" altLang="zh-TW" dirty="0" err="1"/>
              <a:t>HybridPACK</a:t>
            </a:r>
            <a:r>
              <a:rPr lang="en-US" altLang="zh-TW" dirty="0"/>
              <a:t> Drive</a:t>
            </a:r>
            <a:r>
              <a:rPr lang="zh-TW" altLang="en-US" dirty="0"/>
              <a:t>板子一片</a:t>
            </a:r>
            <a:endParaRPr lang="en-US" altLang="zh-TW" dirty="0"/>
          </a:p>
          <a:p>
            <a:r>
              <a:rPr lang="zh-TW" altLang="en-US" dirty="0"/>
              <a:t>隔熱膠帶、導熱矽膠</a:t>
            </a:r>
            <a:endParaRPr lang="en-US" altLang="zh-TW" dirty="0"/>
          </a:p>
          <a:p>
            <a:r>
              <a:rPr lang="en-US" altLang="zh-TW" dirty="0"/>
              <a:t>IC</a:t>
            </a:r>
            <a:r>
              <a:rPr lang="zh-TW" altLang="en-US" dirty="0"/>
              <a:t>晶片一枚</a:t>
            </a:r>
          </a:p>
        </p:txBody>
      </p:sp>
    </p:spTree>
    <p:extLst>
      <p:ext uri="{BB962C8B-B14F-4D97-AF65-F5344CB8AC3E}">
        <p14:creationId xmlns:p14="http://schemas.microsoft.com/office/powerpoint/2010/main" val="4172455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47C851-A03C-4EBE-89CD-43B3D1E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實驗內容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84ED0F2-A6A5-475B-9821-AC194B3A0C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350" y="0"/>
            <a:ext cx="5099220" cy="6797426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ACC329C-141A-4C58-A658-2E2B1800AFA0}"/>
              </a:ext>
            </a:extLst>
          </p:cNvPr>
          <p:cNvSpPr txBox="1"/>
          <p:nvPr/>
        </p:nvSpPr>
        <p:spPr>
          <a:xfrm>
            <a:off x="5848350" y="2175368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Thermometer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溫度計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A066405-D693-4E08-A1C5-CAD3D339905B}"/>
              </a:ext>
            </a:extLst>
          </p:cNvPr>
          <p:cNvSpPr txBox="1"/>
          <p:nvPr/>
        </p:nvSpPr>
        <p:spPr>
          <a:xfrm>
            <a:off x="7483560" y="3029381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加熱板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BB5F45A-BD09-4C4C-8DDF-D8266537E1C9}"/>
              </a:ext>
            </a:extLst>
          </p:cNvPr>
          <p:cNvSpPr txBox="1"/>
          <p:nvPr/>
        </p:nvSpPr>
        <p:spPr>
          <a:xfrm>
            <a:off x="9579060" y="520074"/>
            <a:ext cx="234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Thermal Imaging Camera T9-M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熱顯影</a:t>
            </a:r>
          </a:p>
        </p:txBody>
      </p:sp>
      <p:sp>
        <p:nvSpPr>
          <p:cNvPr id="9" name="箭號: 向下 8">
            <a:extLst>
              <a:ext uri="{FF2B5EF4-FFF2-40B4-BE49-F238E27FC236}">
                <a16:creationId xmlns:a16="http://schemas.microsoft.com/office/drawing/2014/main" id="{2FB6EC91-9A19-423A-9F79-E1630B377AD8}"/>
              </a:ext>
            </a:extLst>
          </p:cNvPr>
          <p:cNvSpPr/>
          <p:nvPr/>
        </p:nvSpPr>
        <p:spPr>
          <a:xfrm>
            <a:off x="6932910" y="2636282"/>
            <a:ext cx="266700" cy="71266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highlight>
                <a:srgbClr val="FFFF00"/>
              </a:highlight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BC47D2EF-A5D1-4EE8-82EA-B44822A81B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0" t="26912" r="37928" b="26944"/>
          <a:stretch/>
        </p:blipFill>
        <p:spPr>
          <a:xfrm>
            <a:off x="3652288" y="389149"/>
            <a:ext cx="1789832" cy="2155551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C087ED7D-6060-40D2-82A9-E5B6FB38763E}"/>
              </a:ext>
            </a:extLst>
          </p:cNvPr>
          <p:cNvSpPr txBox="1"/>
          <p:nvPr/>
        </p:nvSpPr>
        <p:spPr>
          <a:xfrm>
            <a:off x="4270545" y="520074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IC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晶片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65A71E8A-4668-4859-A2A0-F2E791712B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3" y="1690688"/>
            <a:ext cx="3125230" cy="2344452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44BCF6E7-B82D-4CFA-8C69-812203AA9178}"/>
              </a:ext>
            </a:extLst>
          </p:cNvPr>
          <p:cNvSpPr txBox="1"/>
          <p:nvPr/>
        </p:nvSpPr>
        <p:spPr>
          <a:xfrm>
            <a:off x="780883" y="1806036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>
                <a:solidFill>
                  <a:srgbClr val="FF0000"/>
                </a:solidFill>
                <a:highlight>
                  <a:srgbClr val="FFFF00"/>
                </a:highlight>
              </a:rPr>
              <a:t>HybridPACK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 Drive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板子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403AF315-FB06-4C5D-8992-4C5F4BD64E7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8" t="36678" r="857" b="-124"/>
          <a:stretch/>
        </p:blipFill>
        <p:spPr>
          <a:xfrm>
            <a:off x="2616169" y="3858866"/>
            <a:ext cx="2971209" cy="2938560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F28A38A3-2230-422E-BAF6-14A2B5BB9932}"/>
              </a:ext>
            </a:extLst>
          </p:cNvPr>
          <p:cNvSpPr txBox="1"/>
          <p:nvPr/>
        </p:nvSpPr>
        <p:spPr>
          <a:xfrm>
            <a:off x="2930198" y="6097107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Fluke </a:t>
            </a:r>
            <a:r>
              <a:rPr lang="en-US" altLang="zh-TW" dirty="0" err="1">
                <a:solidFill>
                  <a:srgbClr val="FF0000"/>
                </a:solidFill>
                <a:highlight>
                  <a:srgbClr val="FFFF00"/>
                </a:highlight>
              </a:rPr>
              <a:t>iSee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手機熱顯影</a:t>
            </a:r>
          </a:p>
        </p:txBody>
      </p:sp>
    </p:spTree>
    <p:extLst>
      <p:ext uri="{BB962C8B-B14F-4D97-AF65-F5344CB8AC3E}">
        <p14:creationId xmlns:p14="http://schemas.microsoft.com/office/powerpoint/2010/main" val="299039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BF8DA6-7C18-4459-A9F4-F7F1A527F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實驗內容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CE736F0-E4BE-46B5-B90B-90B1D592AA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4" t="15869" r="27553" b="2187"/>
          <a:stretch/>
        </p:blipFill>
        <p:spPr>
          <a:xfrm>
            <a:off x="838200" y="365125"/>
            <a:ext cx="2495550" cy="634644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9FD97C5C-204E-4D73-93C9-BC128708A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3" t="24815" r="16027" b="22430"/>
          <a:stretch/>
        </p:blipFill>
        <p:spPr>
          <a:xfrm>
            <a:off x="7615717" y="1945988"/>
            <a:ext cx="4387745" cy="394931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3761E51-AC40-4335-B247-68E600AF44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1" t="53872" r="24281" b="23766"/>
          <a:stretch/>
        </p:blipFill>
        <p:spPr>
          <a:xfrm>
            <a:off x="3612493" y="3921922"/>
            <a:ext cx="3724481" cy="225027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3407018-126D-4752-A1D5-B482C08EF16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21" b="25972"/>
          <a:stretch/>
        </p:blipFill>
        <p:spPr>
          <a:xfrm>
            <a:off x="3772388" y="894554"/>
            <a:ext cx="3404693" cy="2741612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02BB62BD-1216-4F70-982D-59FC00A23448}"/>
              </a:ext>
            </a:extLst>
          </p:cNvPr>
          <p:cNvSpPr txBox="1"/>
          <p:nvPr/>
        </p:nvSpPr>
        <p:spPr>
          <a:xfrm>
            <a:off x="990600" y="658574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Thermometer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溫度計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9CB199E-DA53-4E0B-B51C-88AE1900A3B3}"/>
              </a:ext>
            </a:extLst>
          </p:cNvPr>
          <p:cNvSpPr txBox="1"/>
          <p:nvPr/>
        </p:nvSpPr>
        <p:spPr>
          <a:xfrm>
            <a:off x="4924425" y="1065212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加熱板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9F8839F-2805-4F67-B3D3-0C46F2AE9B45}"/>
              </a:ext>
            </a:extLst>
          </p:cNvPr>
          <p:cNvSpPr txBox="1"/>
          <p:nvPr/>
        </p:nvSpPr>
        <p:spPr>
          <a:xfrm>
            <a:off x="5053249" y="3966921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PCB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基板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E937D9C-BEB9-4EAD-ADED-D8BDF3F58D3D}"/>
              </a:ext>
            </a:extLst>
          </p:cNvPr>
          <p:cNvSpPr txBox="1"/>
          <p:nvPr/>
        </p:nvSpPr>
        <p:spPr>
          <a:xfrm>
            <a:off x="7862100" y="2252307"/>
            <a:ext cx="2343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Bus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銅片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纏隔熱膠帶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83957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D411E7-2ACB-49D5-9C38-224E8ED44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實驗流程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EC3E01-A1A5-4BBB-9885-9BFF794FC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061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開啟加熱板，使其到達預設好的溫度並達到熱平衡。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將</a:t>
            </a:r>
            <a:r>
              <a:rPr lang="en-US" altLang="zh-TW" dirty="0"/>
              <a:t>Thermometer</a:t>
            </a:r>
            <a:r>
              <a:rPr lang="zh-TW" altLang="en-US" dirty="0"/>
              <a:t>溫度計測量端使用導熱矽膠並用隔熱膠帶使其牢固貼在待測物上。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將待測物放上加熱板，並等待使其達到熱平衡</a:t>
            </a:r>
            <a:r>
              <a:rPr lang="en-US" altLang="zh-TW" dirty="0"/>
              <a:t>(</a:t>
            </a:r>
            <a:r>
              <a:rPr lang="zh-TW" altLang="en-US" dirty="0"/>
              <a:t>溫度保持穩定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觀察</a:t>
            </a:r>
            <a:r>
              <a:rPr lang="en-US" altLang="zh-TW" dirty="0"/>
              <a:t>Thermometer</a:t>
            </a:r>
            <a:r>
              <a:rPr lang="zh-TW" altLang="en-US" dirty="0"/>
              <a:t>溫度計，並將架設好的</a:t>
            </a:r>
            <a:r>
              <a:rPr lang="en-US" altLang="zh-TW" dirty="0"/>
              <a:t>T9-M</a:t>
            </a:r>
            <a:r>
              <a:rPr lang="zh-TW" altLang="en-US" dirty="0"/>
              <a:t>熱顯影設定好距離並且對準需要測量的地方，</a:t>
            </a:r>
            <a:r>
              <a:rPr lang="en-US" altLang="zh-TW" dirty="0"/>
              <a:t> Fluke </a:t>
            </a:r>
            <a:r>
              <a:rPr lang="en-US" altLang="zh-TW" dirty="0" err="1"/>
              <a:t>iSee</a:t>
            </a:r>
            <a:r>
              <a:rPr lang="zh-TW" altLang="en-US" dirty="0"/>
              <a:t>熱顯影也一同進行。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調整</a:t>
            </a:r>
            <a:r>
              <a:rPr lang="en-US" altLang="zh-TW" dirty="0"/>
              <a:t>T9-M</a:t>
            </a:r>
            <a:r>
              <a:rPr lang="zh-TW" altLang="en-US" dirty="0"/>
              <a:t>熱顯影內部的放射率，使其照射的溫度與</a:t>
            </a:r>
            <a:r>
              <a:rPr lang="en-US" altLang="zh-TW" dirty="0"/>
              <a:t>Thermometer</a:t>
            </a:r>
            <a:r>
              <a:rPr lang="zh-TW" altLang="en-US" dirty="0"/>
              <a:t>保持一致或是最接近的溫度。手機熱顯影同上。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測量完後記錄，並更改溫度重複</a:t>
            </a:r>
            <a:r>
              <a:rPr lang="en-US" altLang="zh-TW" dirty="0"/>
              <a:t>1~5</a:t>
            </a:r>
            <a:r>
              <a:rPr lang="zh-TW" altLang="en-US" dirty="0"/>
              <a:t>步驟即可。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92697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DEF5B5-C05E-46AE-9492-F90852F27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實驗流程</a:t>
            </a:r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859C68E-6933-4FC1-BB55-13EB9C8BF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9726"/>
            <a:ext cx="10515600" cy="4351338"/>
          </a:xfrm>
        </p:spPr>
        <p:txBody>
          <a:bodyPr/>
          <a:lstStyle/>
          <a:p>
            <a:r>
              <a:rPr lang="zh-TW" altLang="en-US" dirty="0"/>
              <a:t>加熱板開啟，設置溫度後等待溫度上升並使其穩定</a:t>
            </a:r>
            <a:r>
              <a:rPr lang="en-US" altLang="zh-TW" dirty="0"/>
              <a:t>(</a:t>
            </a:r>
            <a:r>
              <a:rPr lang="zh-TW" altLang="en-US" dirty="0"/>
              <a:t>約</a:t>
            </a:r>
            <a:r>
              <a:rPr lang="en-US" altLang="zh-TW" dirty="0"/>
              <a:t>10</a:t>
            </a:r>
            <a:r>
              <a:rPr lang="zh-TW" altLang="en-US" dirty="0"/>
              <a:t>分鐘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</a:p>
        </p:txBody>
      </p:sp>
      <p:pic>
        <p:nvPicPr>
          <p:cNvPr id="4" name="761802413.667476">
            <a:hlinkClick r:id="" action="ppaction://media"/>
            <a:extLst>
              <a:ext uri="{FF2B5EF4-FFF2-40B4-BE49-F238E27FC236}">
                <a16:creationId xmlns:a16="http://schemas.microsoft.com/office/drawing/2014/main" id="{4434DD11-2234-47A2-A765-C3E8DEC2D6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01424" y="2147887"/>
            <a:ext cx="2649439" cy="4710113"/>
          </a:xfrm>
          <a:prstGeom prst="rect">
            <a:avLst/>
          </a:prstGeom>
        </p:spPr>
      </p:pic>
      <p:pic>
        <p:nvPicPr>
          <p:cNvPr id="5" name="761802413.996401">
            <a:hlinkClick r:id="" action="ppaction://media"/>
            <a:extLst>
              <a:ext uri="{FF2B5EF4-FFF2-40B4-BE49-F238E27FC236}">
                <a16:creationId xmlns:a16="http://schemas.microsoft.com/office/drawing/2014/main" id="{962ADB3C-B3C0-43B9-B83E-A0165FBA3B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33785" y="2628900"/>
            <a:ext cx="6869289" cy="3863975"/>
          </a:xfrm>
          <a:prstGeom prst="rect">
            <a:avLst/>
          </a:prstGeom>
        </p:spPr>
      </p:pic>
      <p:sp>
        <p:nvSpPr>
          <p:cNvPr id="6" name="箭號: 向右 5">
            <a:extLst>
              <a:ext uri="{FF2B5EF4-FFF2-40B4-BE49-F238E27FC236}">
                <a16:creationId xmlns:a16="http://schemas.microsoft.com/office/drawing/2014/main" id="{15BB3324-DF83-4E71-A93C-D24FEF477ACD}"/>
              </a:ext>
            </a:extLst>
          </p:cNvPr>
          <p:cNvSpPr/>
          <p:nvPr/>
        </p:nvSpPr>
        <p:spPr>
          <a:xfrm>
            <a:off x="3797024" y="4085430"/>
            <a:ext cx="990600" cy="47625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77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9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61ED62-3C9E-49BF-B3E5-27BA39020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實驗流程</a:t>
            </a:r>
            <a:r>
              <a:rPr lang="en-US" altLang="zh-TW" dirty="0"/>
              <a:t>2&amp;3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5EA8B82-2BD5-4E5B-B69C-836A57CD53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407" y="2364992"/>
            <a:ext cx="3289211" cy="4384625"/>
          </a:xfr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944FBBE1-4AB9-4BD0-9C60-9E714A6FC6C1}"/>
              </a:ext>
            </a:extLst>
          </p:cNvPr>
          <p:cNvSpPr txBox="1">
            <a:spLocks/>
          </p:cNvSpPr>
          <p:nvPr/>
        </p:nvSpPr>
        <p:spPr>
          <a:xfrm>
            <a:off x="838200" y="16097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將</a:t>
            </a:r>
            <a:r>
              <a:rPr lang="en-US" altLang="zh-TW" dirty="0"/>
              <a:t>Thermometer</a:t>
            </a:r>
            <a:r>
              <a:rPr lang="zh-TW" altLang="en-US" dirty="0"/>
              <a:t>溫度計測量端使用導熱矽膠並用隔熱膠帶使其牢固貼在待測物上，並等待其達到熱平衡。</a:t>
            </a:r>
            <a:endParaRPr lang="en-US" altLang="zh-TW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B2AC96A-CAD0-4586-B1CD-0F572B19B8A2}"/>
              </a:ext>
            </a:extLst>
          </p:cNvPr>
          <p:cNvSpPr/>
          <p:nvPr/>
        </p:nvSpPr>
        <p:spPr>
          <a:xfrm>
            <a:off x="7488710" y="3857628"/>
            <a:ext cx="724931" cy="8048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626D9DC-8D3D-404E-A6D9-8B2EAF913A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4" t="15869" r="27553" b="2187"/>
          <a:stretch/>
        </p:blipFill>
        <p:spPr>
          <a:xfrm>
            <a:off x="3528786" y="2782670"/>
            <a:ext cx="1395644" cy="3549267"/>
          </a:xfrm>
          <a:prstGeom prst="rect">
            <a:avLst/>
          </a:prstGeom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1EDE36AA-B3B8-476E-8915-AC99CE0BD91C}"/>
              </a:ext>
            </a:extLst>
          </p:cNvPr>
          <p:cNvCxnSpPr>
            <a:cxnSpLocks/>
          </p:cNvCxnSpPr>
          <p:nvPr/>
        </p:nvCxnSpPr>
        <p:spPr>
          <a:xfrm flipH="1">
            <a:off x="5372616" y="4211728"/>
            <a:ext cx="1752600" cy="1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1024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A41894-7DB9-4DF5-B682-04E3DE0B9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實驗流程</a:t>
            </a:r>
            <a:r>
              <a:rPr lang="en-US" altLang="zh-TW" dirty="0"/>
              <a:t>4&amp;5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6F7CD4-3DF1-4055-965C-8F8E6E221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觀察</a:t>
            </a:r>
            <a:r>
              <a:rPr lang="en-US" altLang="zh-TW" dirty="0"/>
              <a:t>Thermometer</a:t>
            </a:r>
            <a:r>
              <a:rPr lang="zh-TW" altLang="en-US" dirty="0"/>
              <a:t>溫度計，並將架設好的</a:t>
            </a:r>
            <a:r>
              <a:rPr lang="en-US" altLang="zh-TW" dirty="0"/>
              <a:t>T9-M</a:t>
            </a:r>
            <a:r>
              <a:rPr lang="zh-TW" altLang="en-US" dirty="0"/>
              <a:t>熱顯影設定好距離並且對準需要測量的地方，</a:t>
            </a:r>
            <a:r>
              <a:rPr lang="en-US" altLang="zh-TW" dirty="0"/>
              <a:t> Fluke </a:t>
            </a:r>
            <a:r>
              <a:rPr lang="en-US" altLang="zh-TW" dirty="0" err="1"/>
              <a:t>iSee</a:t>
            </a:r>
            <a:r>
              <a:rPr lang="zh-TW" altLang="en-US" dirty="0"/>
              <a:t>熱顯影也一同進行。調整</a:t>
            </a:r>
            <a:r>
              <a:rPr lang="en-US" altLang="zh-TW" dirty="0"/>
              <a:t>T9-M</a:t>
            </a:r>
            <a:r>
              <a:rPr lang="zh-TW" altLang="en-US" dirty="0"/>
              <a:t>熱顯影內部的放射率，使其照射的溫度與</a:t>
            </a:r>
            <a:r>
              <a:rPr lang="en-US" altLang="zh-TW" dirty="0"/>
              <a:t>Thermometer</a:t>
            </a:r>
            <a:r>
              <a:rPr lang="zh-TW" altLang="en-US" dirty="0"/>
              <a:t>保持一致或是最接近的溫度。手機熱顯影同上。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78601B-81C0-4FD0-95EA-6776B5352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423" y="3458331"/>
            <a:ext cx="2550327" cy="339966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A6D21E5-3904-498F-A248-480857616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303" y="3427405"/>
            <a:ext cx="4573095" cy="343059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673192B-5043-4CB3-94C2-6BDBA1848058}"/>
              </a:ext>
            </a:extLst>
          </p:cNvPr>
          <p:cNvSpPr/>
          <p:nvPr/>
        </p:nvSpPr>
        <p:spPr>
          <a:xfrm>
            <a:off x="7744561" y="5170415"/>
            <a:ext cx="592031" cy="50005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7543118-F3C5-4A75-8B7A-9BED69023246}"/>
              </a:ext>
            </a:extLst>
          </p:cNvPr>
          <p:cNvSpPr/>
          <p:nvPr/>
        </p:nvSpPr>
        <p:spPr>
          <a:xfrm>
            <a:off x="10387011" y="4920390"/>
            <a:ext cx="762324" cy="50005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28673E1-B79E-42F3-AA82-7E9718EFDD8F}"/>
              </a:ext>
            </a:extLst>
          </p:cNvPr>
          <p:cNvSpPr/>
          <p:nvPr/>
        </p:nvSpPr>
        <p:spPr>
          <a:xfrm>
            <a:off x="8981688" y="4215540"/>
            <a:ext cx="905262" cy="50005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7230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C194EA-0AB9-4C77-A5D6-96E4E1B36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3BFB6C0-79D2-4943-9EC7-C4EE77700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096001" cy="6858000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694060F-4F1F-48D8-A632-E0A2381A9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0"/>
            <a:ext cx="6096002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6BD29955-E569-418A-8840-E0663A82EE0B}"/>
              </a:ext>
            </a:extLst>
          </p:cNvPr>
          <p:cNvSpPr/>
          <p:nvPr/>
        </p:nvSpPr>
        <p:spPr>
          <a:xfrm>
            <a:off x="418936" y="3255174"/>
            <a:ext cx="1524164" cy="91677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B7686C6-2E02-462D-AD67-ACDD7FAD9CDC}"/>
              </a:ext>
            </a:extLst>
          </p:cNvPr>
          <p:cNvSpPr/>
          <p:nvPr/>
        </p:nvSpPr>
        <p:spPr>
          <a:xfrm>
            <a:off x="4005260" y="3463536"/>
            <a:ext cx="1157289" cy="91677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3DBE452-D149-480B-A6C6-19C0BEB831EC}"/>
              </a:ext>
            </a:extLst>
          </p:cNvPr>
          <p:cNvSpPr/>
          <p:nvPr/>
        </p:nvSpPr>
        <p:spPr>
          <a:xfrm>
            <a:off x="6267124" y="4672740"/>
            <a:ext cx="1295725" cy="9279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000CBF1-728F-4296-86AD-19EB787F492F}"/>
              </a:ext>
            </a:extLst>
          </p:cNvPr>
          <p:cNvSpPr/>
          <p:nvPr/>
        </p:nvSpPr>
        <p:spPr>
          <a:xfrm>
            <a:off x="10063160" y="2077060"/>
            <a:ext cx="1290637" cy="100904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974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637</Words>
  <Application>Microsoft Office PowerPoint</Application>
  <PresentationFormat>寬螢幕</PresentationFormat>
  <Paragraphs>109</Paragraphs>
  <Slides>14</Slides>
  <Notes>1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新細明體</vt:lpstr>
      <vt:lpstr>Arial</vt:lpstr>
      <vt:lpstr>Calibri</vt:lpstr>
      <vt:lpstr>Calibri Light</vt:lpstr>
      <vt:lpstr>Office 佈景主題</vt:lpstr>
      <vt:lpstr>溫度槍放射率測試</vt:lpstr>
      <vt:lpstr>儀器設備 </vt:lpstr>
      <vt:lpstr>實驗內容</vt:lpstr>
      <vt:lpstr>實驗內容</vt:lpstr>
      <vt:lpstr>實驗流程</vt:lpstr>
      <vt:lpstr>實驗流程1</vt:lpstr>
      <vt:lpstr>實驗流程2&amp;3</vt:lpstr>
      <vt:lpstr>實驗流程4&amp;5</vt:lpstr>
      <vt:lpstr>PowerPoint 簡報</vt:lpstr>
      <vt:lpstr>PowerPoint 簡報</vt:lpstr>
      <vt:lpstr>PowerPoint 簡報</vt:lpstr>
      <vt:lpstr>PowerPoint 簡報</vt:lpstr>
      <vt:lpstr>PowerPoint 簡報</vt:lpstr>
      <vt:lpstr>結論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ITRI</dc:creator>
  <cp:lastModifiedBy>A40211</cp:lastModifiedBy>
  <cp:revision>21</cp:revision>
  <dcterms:created xsi:type="dcterms:W3CDTF">2025-03-06T06:34:55Z</dcterms:created>
  <dcterms:modified xsi:type="dcterms:W3CDTF">2025-07-15T01:21:42Z</dcterms:modified>
</cp:coreProperties>
</file>

<file path=docProps/thumbnail.jpeg>
</file>